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9" r:id="rId5"/>
    <p:sldId id="306" r:id="rId6"/>
    <p:sldId id="318" r:id="rId7"/>
    <p:sldId id="320" r:id="rId8"/>
    <p:sldId id="327" r:id="rId9"/>
    <p:sldId id="321" r:id="rId10"/>
    <p:sldId id="322" r:id="rId11"/>
    <p:sldId id="323" r:id="rId12"/>
    <p:sldId id="324" r:id="rId13"/>
    <p:sldId id="328" r:id="rId14"/>
    <p:sldId id="325" r:id="rId15"/>
    <p:sldId id="305" r:id="rId16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1" autoAdjust="0"/>
    <p:restoredTop sz="96323" autoAdjust="0"/>
  </p:normalViewPr>
  <p:slideViewPr>
    <p:cSldViewPr snapToGrid="0">
      <p:cViewPr>
        <p:scale>
          <a:sx n="100" d="100"/>
          <a:sy n="100" d="100"/>
        </p:scale>
        <p:origin x="184" y="82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2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CE86F1-D8A0-45FD-BF77-6EFF78168BC1}" type="datetime1">
              <a:rPr lang="pt-PT" smtClean="0"/>
              <a:t>11/12/23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1T18:54:18.6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12349 3904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636FF-3651-4805-8211-A62DC0202993}" type="datetime1">
              <a:rPr lang="pt-PT" smtClean="0"/>
              <a:pPr/>
              <a:t>11/12/23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7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58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8" descr="fotografia de folha de palma no fundo cor-de-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cos e recompen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44" descr="Fotografia de folhas de palma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8" descr="fotografia de teclado portátil com limite de 2 folhas de palma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s-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13" descr="fechar fotografia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a Imagem 8" descr="Fotografia de folhas de árvore de palma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Imagem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ção d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9" name="Marcador de Posição d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5" name="Marcador de Posição do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6" name="Marcador de Posição do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0" name="Marcador de Posição d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7" name="Marcador de Posição do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8" name="Marcador de Posição do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1" name="Marcador de Posição d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9" name="Marcador de Posição do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21" name="Marcador de Posição d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ção da Imagem 17" descr="grande fotografia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t-PT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4" name="Marcador de Posição do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do Item</a:t>
            </a:r>
          </a:p>
        </p:txBody>
      </p:sp>
      <p:sp>
        <p:nvSpPr>
          <p:cNvPr id="38" name="Marcador de Posição do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1" name="Marcador de Posição do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2" name="Marcador de Posição do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4" name="Marcador de Posição do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6" name="Marcador de Posição do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0" name="Marcador de Posição do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1" name="Marcador de Posição do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3" name="Marcador de Posição do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52" name="Marcador de Posição do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3" name="Marcador de Posição do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4" name="Marcador de Posição do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5" name="Marcador de Posição do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6" name="Marcador de Posição do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7" name="Marcador de Posição do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8" name="Marcador de Posição do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0" name="Marcador de Posição do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1" name="Marcador de Posição do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9" name="Marcador de Posição do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2" name="Marcador de Posição do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3" name="Marcador de Posição do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3" name="Marcador de Posição da Dat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34" name="Marcador de Posição do Rodapé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35" name="Marcador de Posição do Número do Diapositivo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.xm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6030" y="1668026"/>
            <a:ext cx="3179925" cy="924448"/>
          </a:xfrm>
        </p:spPr>
        <p:txBody>
          <a:bodyPr rtlCol="0">
            <a:normAutofit/>
          </a:bodyPr>
          <a:lstStyle/>
          <a:p>
            <a:pPr rtl="0"/>
            <a:r>
              <a:rPr lang="pt-PT" sz="4800" dirty="0" err="1"/>
              <a:t>MindWork</a:t>
            </a:r>
            <a:endParaRPr lang="pt-PT" sz="4800" dirty="0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385" y="3998138"/>
            <a:ext cx="3459213" cy="58477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PT" dirty="0"/>
              <a:t>Interação Pessoa-Computador</a:t>
            </a:r>
            <a:br>
              <a:rPr lang="pt-PT" dirty="0"/>
            </a:br>
            <a:r>
              <a:rPr lang="pt-PT" dirty="0"/>
              <a:t>	  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</a:rPr>
              <a:t>3LEIC04 G05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B10EA-0BED-D752-9B45-FFF83E3B8800}"/>
              </a:ext>
            </a:extLst>
          </p:cNvPr>
          <p:cNvSpPr txBox="1"/>
          <p:nvPr/>
        </p:nvSpPr>
        <p:spPr>
          <a:xfrm>
            <a:off x="1829629" y="3002918"/>
            <a:ext cx="8532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3200" dirty="0"/>
              <a:t>Part 3 – Second Protorype and User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C29E6-FA34-102D-DDF9-D326CB46C10B}"/>
              </a:ext>
            </a:extLst>
          </p:cNvPr>
          <p:cNvSpPr txBox="1"/>
          <p:nvPr/>
        </p:nvSpPr>
        <p:spPr>
          <a:xfrm>
            <a:off x="4208451" y="4866808"/>
            <a:ext cx="377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Eduardo Machado (up202105337) </a:t>
            </a:r>
          </a:p>
          <a:p>
            <a:pPr algn="ctr" rtl="0"/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João Guedes (up202108711)</a:t>
            </a:r>
          </a:p>
          <a:p>
            <a:pPr algn="ctr" rtl="0"/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Luís Relvas (up202108661)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23E50A-FF79-1765-903B-18A5F2E8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130894"/>
            <a:ext cx="9452356" cy="841248"/>
          </a:xfrm>
        </p:spPr>
        <p:txBody>
          <a:bodyPr anchor="ctr">
            <a:normAutofit/>
          </a:bodyPr>
          <a:lstStyle/>
          <a:p>
            <a:r>
              <a:rPr lang="en-PT" sz="2500" dirty="0"/>
              <a:t>Resultados e observação das estatísticas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28A56-5C13-AC47-63A0-2410A8C0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1972142"/>
            <a:ext cx="9452356" cy="1101852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Os utilizadores que demoram mais tempo a realizar as tarefas, geralmente clicam mais vezes na interface o que revela uma maior predisposição para explorar a aplicação. Curiosamente estes inquiridos normalmente tendem a ser aqueles que estariam dispostos a utilizar mais vezes a aplicação no dia a dia.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DC469-2B6A-D3CF-4B6A-C94CAA4B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28CEC-9291-EF5E-D911-897095A1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FD05-B38E-3FAF-D626-BEFCF410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t-PT" noProof="0" smtClean="0"/>
              <a:pPr rtl="0">
                <a:spcAft>
                  <a:spcPts val="600"/>
                </a:spcAft>
              </a:pPr>
              <a:t>10</a:t>
            </a:fld>
            <a:endParaRPr lang="pt-PT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29C4D-BC3B-436F-A8A0-7C415FFBFAB6}"/>
              </a:ext>
            </a:extLst>
          </p:cNvPr>
          <p:cNvSpPr txBox="1"/>
          <p:nvPr/>
        </p:nvSpPr>
        <p:spPr>
          <a:xfrm>
            <a:off x="1463040" y="3073994"/>
            <a:ext cx="46329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Notamos uma diferença de 82%, entre a media dos tempos esperados para realização das tarefas e o limite inferior do intervalo de confiança.</a:t>
            </a:r>
          </a:p>
          <a:p>
            <a:endParaRPr lang="pt-PT" sz="1400" dirty="0"/>
          </a:p>
          <a:p>
            <a:r>
              <a:rPr lang="pt-PT" sz="1400" dirty="0"/>
              <a:t>No inquérito pós-teste, reparamos igualmente que a avaliação dada pelo inquirido anterior teve influencia na nota dada pelo inquirido seguinte.</a:t>
            </a:r>
          </a:p>
          <a:p>
            <a:endParaRPr lang="en-P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E688B1-68ED-92CE-B3A9-E23D407FC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5122922"/>
            <a:ext cx="3949700" cy="534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31EE0D-36E1-9944-8EC0-0D31E4A1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70" y="5727106"/>
            <a:ext cx="4375826" cy="229670"/>
          </a:xfrm>
          <a:prstGeom prst="rect">
            <a:avLst/>
          </a:prstGeom>
        </p:spPr>
      </p:pic>
      <p:pic>
        <p:nvPicPr>
          <p:cNvPr id="16" name="Picture 15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5C495C34-FC8C-C070-692A-958206C11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570" y="3072913"/>
            <a:ext cx="4375826" cy="26230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AE5D49-D8D9-C9AE-A0D7-871569D7B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39" y="4951432"/>
            <a:ext cx="3949701" cy="2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3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F8597E-C579-9291-6E14-FC6C2421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9230980" cy="841248"/>
          </a:xfrm>
        </p:spPr>
        <p:txBody>
          <a:bodyPr>
            <a:normAutofit/>
          </a:bodyPr>
          <a:lstStyle/>
          <a:p>
            <a:r>
              <a:rPr lang="en-PT" sz="3200" dirty="0"/>
              <a:t>Conclusão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12511-932D-98F0-0F1B-C7716F55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39" y="2799983"/>
            <a:ext cx="9230979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PT" dirty="0"/>
              <a:t>Concluímos que todas as etapas de desenvolvimento têm um papel igualmente importante para o desenvolvimento de um projeto sólido. </a:t>
            </a:r>
            <a:r>
              <a:rPr lang="en-GB" dirty="0"/>
              <a:t>O</a:t>
            </a:r>
            <a:r>
              <a:rPr lang="en-PT" dirty="0"/>
              <a:t> método de faseamento na concepção da aplicação foi crucial uma vez que cada fase nos permitiu ir aperfeiçoando o projeto de forma a moldá-lo tanto a nossa imagem quanto às necessidade dos nossos utilizadores. </a:t>
            </a:r>
          </a:p>
          <a:p>
            <a:r>
              <a:rPr lang="en-PT" dirty="0"/>
              <a:t>Este processo de avaliação continua, foi útil tanto para nós, designers da aplicação quanto para os utilizadores que foram favorecidos pelas mudanças progressivas ao longo do desenvolvimento da MindWork.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F61E7-3FCE-B61F-437F-BF2FEA28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266E5-254D-C0E3-C5B3-5C2D6537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D0A75-F861-EB27-156E-4B15B4DE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11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6202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Obrigado!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074" y="4172065"/>
            <a:ext cx="4035566" cy="17294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PT"/>
              <a:t>Eduardo Machado (up202105337) </a:t>
            </a:r>
          </a:p>
          <a:p>
            <a:pPr algn="l"/>
            <a:r>
              <a:rPr lang="pt-PT"/>
              <a:t>João Guedes            (up202108711)</a:t>
            </a:r>
          </a:p>
          <a:p>
            <a:pPr algn="l"/>
            <a:r>
              <a:rPr lang="pt-PT"/>
              <a:t>Luís Relvas               (up202108661)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1179992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pt-PT" sz="3200" dirty="0"/>
              <a:t>Descrição da Ideia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39" y="2021240"/>
            <a:ext cx="9265922" cy="30411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/>
              <a:t>MindWork</a:t>
            </a:r>
            <a:r>
              <a:rPr lang="pt-PT" dirty="0"/>
              <a:t> é uma aplicação desenvolvida para smartphones, que vai de encontro às necessidades intelectuais das pessoas mais idosas e visa desafiá-las diariamente com novos desafios e jogos lúdicos para exercitarem a mente. O principal objetivo é tentar incutir no dia a dia dos utilizadores um momento para estimularem a mente e saírem da rotina. </a:t>
            </a:r>
          </a:p>
          <a:p>
            <a:pPr algn="just"/>
            <a:r>
              <a:rPr lang="pt-PT" dirty="0"/>
              <a:t>As funcionalidades principais do nosso projeto são:</a:t>
            </a:r>
          </a:p>
          <a:p>
            <a:pPr marL="342900" indent="-342900" rtl="0">
              <a:buAutoNum type="arabicParenR"/>
            </a:pPr>
            <a:r>
              <a:rPr lang="pt-PT" dirty="0"/>
              <a:t>Desafios diários;</a:t>
            </a:r>
          </a:p>
          <a:p>
            <a:pPr marL="342900" indent="-342900" rtl="0">
              <a:buAutoNum type="arabicParenR"/>
            </a:pPr>
            <a:r>
              <a:rPr lang="pt-PT" dirty="0"/>
              <a:t>Um sistema de Ranking desafiante;</a:t>
            </a:r>
          </a:p>
          <a:p>
            <a:pPr marL="342900" indent="-342900" rtl="0">
              <a:buAutoNum type="arabicParenR"/>
            </a:pPr>
            <a:r>
              <a:rPr lang="pt-PT" dirty="0"/>
              <a:t>Pesquisa de Perfis; (rever este 3º ponto e colocar algo mais importante)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67A64-DFFF-FECC-B061-7AA2EC6B9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531" y="1447320"/>
            <a:ext cx="9338938" cy="841248"/>
          </a:xfrm>
        </p:spPr>
        <p:txBody>
          <a:bodyPr>
            <a:normAutofit/>
          </a:bodyPr>
          <a:lstStyle/>
          <a:p>
            <a:r>
              <a:rPr lang="en-PT" sz="3200" dirty="0"/>
              <a:t>Part I – User and Task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81DDE-26D8-61D0-B9B6-314AD78A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531" y="2547201"/>
            <a:ext cx="9338938" cy="2203704"/>
          </a:xfrm>
        </p:spPr>
        <p:txBody>
          <a:bodyPr/>
          <a:lstStyle/>
          <a:p>
            <a:r>
              <a:rPr lang="en-PT" dirty="0"/>
              <a:t>- Uma vez que estamos a lidar com um público-alvo mais idoso, percebemos a importância de recolher o maior numero possivel de dados uma vez que os nossos potenciais utilizadores têm necessidades e formas de utilizar o telemóvel totalemente distintas daquelas que haviamos inicialmente idealizado. </a:t>
            </a:r>
            <a:r>
              <a:rPr lang="en-GB" dirty="0"/>
              <a:t>I</a:t>
            </a:r>
            <a:r>
              <a:rPr lang="en-PT" dirty="0"/>
              <a:t>sto permitiu-nos adaptar e acrescentar funcionalidades, de forma a que a aplicação fosse de encontro ao feedback recebido.</a:t>
            </a:r>
          </a:p>
          <a:p>
            <a:r>
              <a:rPr lang="en-PT" dirty="0"/>
              <a:t>- O método de recolha e análise de dados dos utilizadores abriu permitiu-nos ter uma base sólida para podermos passar aos prótotipos e à avalição Heurisitica na próxima fase do projeto.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6C167-EED8-C2D3-B639-1EC3849F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3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3807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8279D0-FD21-B5B7-5DC4-1A78C646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1196247"/>
            <a:ext cx="9125447" cy="590176"/>
          </a:xfrm>
        </p:spPr>
        <p:txBody>
          <a:bodyPr>
            <a:normAutofit/>
          </a:bodyPr>
          <a:lstStyle/>
          <a:p>
            <a:r>
              <a:rPr lang="en-PT" sz="3200" dirty="0"/>
              <a:t>Part II – First Prototype and Heuristic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3AAAB-1255-F215-D394-F6BAD3A13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39" y="1786423"/>
            <a:ext cx="9125447" cy="1269011"/>
          </a:xfrm>
        </p:spPr>
        <p:txBody>
          <a:bodyPr/>
          <a:lstStyle/>
          <a:p>
            <a:pPr algn="just"/>
            <a:r>
              <a:rPr lang="en-PT" dirty="0"/>
              <a:t>- Depois de materializar as ideias concebidas na primeira fase graças a um primeiro protótipo de baixa fidelidade, podemos colocá-las à prova através da avaliação heurística, que revelou algumas limitações de usablidade. Esta primeira avalição dos nossos colegas permitiu-nos retificar alguns aspetos, facilitar o acesso a certas funcionalidades e olhar para o nosso projeto com outra perspetiva.</a:t>
            </a:r>
          </a:p>
          <a:p>
            <a:pPr algn="just"/>
            <a:endParaRPr lang="en-P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5911F-B9ED-6451-BB9F-6BEE2B557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32EAE-6E65-B803-68F7-A6DAEDE8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D9974-4FCE-FF58-704D-760FB2FE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4</a:t>
            </a:fld>
            <a:endParaRPr lang="pt-PT" noProof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6D956F96-6B7C-67DC-ACBD-9365A801E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9" t="998" r="2348" b="896"/>
          <a:stretch/>
        </p:blipFill>
        <p:spPr>
          <a:xfrm>
            <a:off x="7426068" y="2771671"/>
            <a:ext cx="1454664" cy="3199011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557CACB4-E14C-D7A6-0235-35154BB06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" t="1514" r="1362" b="1359"/>
          <a:stretch/>
        </p:blipFill>
        <p:spPr>
          <a:xfrm>
            <a:off x="9133822" y="2771672"/>
            <a:ext cx="1454664" cy="3199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B6DEE0-0005-5C88-E8D7-62969F52A1EE}"/>
              </a:ext>
            </a:extLst>
          </p:cNvPr>
          <p:cNvSpPr txBox="1"/>
          <p:nvPr/>
        </p:nvSpPr>
        <p:spPr>
          <a:xfrm>
            <a:off x="1463039" y="3284157"/>
            <a:ext cx="57099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T" sz="1400" u="sng" dirty="0"/>
              <a:t>Principais conclusões da avaliação heurisitica:</a:t>
            </a:r>
          </a:p>
          <a:p>
            <a:pPr algn="just"/>
            <a:endParaRPr lang="en-PT" sz="1400" u="sng" dirty="0"/>
          </a:p>
          <a:p>
            <a:pPr algn="just"/>
            <a:r>
              <a:rPr lang="en-PT" sz="1400" dirty="0"/>
              <a:t>- O </a:t>
            </a:r>
            <a:r>
              <a:rPr lang="en-PT" sz="1400" b="1" dirty="0"/>
              <a:t>acesso ao jogo não é intuitivo </a:t>
            </a:r>
            <a:r>
              <a:rPr lang="en-PT" sz="1400" dirty="0"/>
              <a:t>visto que se clicarmos no nome do jogo não nos redireciona para o jogo, apenas </a:t>
            </a:r>
            <a:r>
              <a:rPr lang="en-PT" sz="1400" b="1" dirty="0"/>
              <a:t>o ícone de NEW</a:t>
            </a:r>
            <a:r>
              <a:rPr lang="en-PT" sz="1400" dirty="0"/>
              <a:t>.</a:t>
            </a:r>
            <a:br>
              <a:rPr lang="en-PT" sz="1400" dirty="0"/>
            </a:br>
            <a:endParaRPr lang="en-PT" sz="1400" dirty="0"/>
          </a:p>
          <a:p>
            <a:pPr algn="just"/>
            <a:r>
              <a:rPr lang="en-PT" sz="1400" dirty="0"/>
              <a:t>- A página mostrada após concluir o jogo </a:t>
            </a:r>
            <a:r>
              <a:rPr lang="en-PT" sz="1400" b="1" dirty="0"/>
              <a:t>não deixa claro se o ranking </a:t>
            </a:r>
            <a:r>
              <a:rPr lang="en-PT" sz="1400" dirty="0"/>
              <a:t>que aparece se trata do ranking  </a:t>
            </a:r>
            <a:r>
              <a:rPr lang="en-PT" sz="1400" b="1" dirty="0"/>
              <a:t>do jogo em específico </a:t>
            </a:r>
            <a:r>
              <a:rPr lang="en-PT" sz="1400" dirty="0"/>
              <a:t>ou da pontuação </a:t>
            </a:r>
            <a:r>
              <a:rPr lang="en-PT" sz="1400" b="1" dirty="0"/>
              <a:t>geral</a:t>
            </a:r>
            <a:r>
              <a:rPr lang="en-PT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983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55668-09A5-E7B5-7E72-DFE28B53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7ABBC-6492-5DAA-9B35-D3D8688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5</a:t>
            </a:fld>
            <a:endParaRPr lang="pt-PT" noProof="0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740785B0-E567-A9CC-7517-83F5B45C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81" y="898605"/>
            <a:ext cx="1118006" cy="241925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4198F2-4DAC-C6D6-D44A-78E2C3F0B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57" y="889069"/>
            <a:ext cx="1101336" cy="24316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845906-C882-8C2E-8B6B-1CC4F843B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496" y="894546"/>
            <a:ext cx="1123697" cy="2426443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C9561011-1740-5642-6799-F1CD86147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71" y="3553544"/>
            <a:ext cx="1093435" cy="2426443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4FD17E63-A11D-1CA6-96D2-CD434CAFC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335" y="3540140"/>
            <a:ext cx="1118006" cy="2439847"/>
          </a:xfrm>
          <a:prstGeom prst="rect">
            <a:avLst/>
          </a:prstGeom>
        </p:spPr>
      </p:pic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FCC3008A-486E-7F56-46B0-1A22672AC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540140"/>
            <a:ext cx="1118006" cy="2439847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6D94706E-F16E-237B-114B-F28B7DF43F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203" y="3574559"/>
            <a:ext cx="1114686" cy="2426443"/>
          </a:xfrm>
          <a:prstGeom prst="rect">
            <a:avLst/>
          </a:prstGeom>
        </p:spPr>
      </p:pic>
      <p:pic>
        <p:nvPicPr>
          <p:cNvPr id="27" name="Picture 26" descr="A screenshot of a crossword puzzle&#10;&#10;Description automatically generated">
            <a:extLst>
              <a:ext uri="{FF2B5EF4-FFF2-40B4-BE49-F238E27FC236}">
                <a16:creationId xmlns:a16="http://schemas.microsoft.com/office/drawing/2014/main" id="{3DC7D996-9702-6718-212F-3E3E467F96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3271" y="897231"/>
            <a:ext cx="1098024" cy="2371007"/>
          </a:xfrm>
          <a:prstGeom prst="rect">
            <a:avLst/>
          </a:prstGeom>
        </p:spPr>
      </p:pic>
      <p:pic>
        <p:nvPicPr>
          <p:cNvPr id="29" name="Picture 28" descr="A black and green square with white letters&#10;&#10;Description automatically generated">
            <a:extLst>
              <a:ext uri="{FF2B5EF4-FFF2-40B4-BE49-F238E27FC236}">
                <a16:creationId xmlns:a16="http://schemas.microsoft.com/office/drawing/2014/main" id="{85ECAB76-DC26-70FD-F865-0C870691A1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1115" y="869951"/>
            <a:ext cx="1120305" cy="2431599"/>
          </a:xfrm>
          <a:prstGeom prst="rect">
            <a:avLst/>
          </a:prstGeom>
        </p:spPr>
      </p:pic>
      <p:pic>
        <p:nvPicPr>
          <p:cNvPr id="35" name="Picture 34" descr="A screenshot of a crossword&#10;&#10;Description automatically generated">
            <a:extLst>
              <a:ext uri="{FF2B5EF4-FFF2-40B4-BE49-F238E27FC236}">
                <a16:creationId xmlns:a16="http://schemas.microsoft.com/office/drawing/2014/main" id="{60D2092A-7D42-F3D2-9DDB-41645175D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2159" y="867504"/>
            <a:ext cx="1116409" cy="2428005"/>
          </a:xfrm>
          <a:prstGeom prst="rect">
            <a:avLst/>
          </a:prstGeom>
        </p:spPr>
      </p:pic>
      <p:pic>
        <p:nvPicPr>
          <p:cNvPr id="37" name="Picture 36" descr="A person with a mustache and bow tie&#10;&#10;Description automatically generated">
            <a:extLst>
              <a:ext uri="{FF2B5EF4-FFF2-40B4-BE49-F238E27FC236}">
                <a16:creationId xmlns:a16="http://schemas.microsoft.com/office/drawing/2014/main" id="{9BB37D3E-18CF-3218-7DCE-FA9E519361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6954" y="3538219"/>
            <a:ext cx="1125792" cy="24192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3D9CE050-82FF-83AF-328D-115B82D590B6}"/>
                  </a:ext>
                </a:extLst>
              </p14:cNvPr>
              <p14:cNvContentPartPr/>
              <p14:nvPr/>
            </p14:nvContentPartPr>
            <p14:xfrm>
              <a:off x="3575567" y="2363804"/>
              <a:ext cx="8149" cy="8149"/>
            </p14:xfrm>
          </p:contentPart>
        </mc:Choice>
        <mc:Fallback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3D9CE050-82FF-83AF-328D-115B82D590B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68117" y="1956354"/>
                <a:ext cx="814900" cy="814900"/>
              </a:xfrm>
              <a:prstGeom prst="rect">
                <a:avLst/>
              </a:prstGeom>
            </p:spPr>
          </p:pic>
        </mc:Fallback>
      </mc:AlternateContent>
      <p:cxnSp>
        <p:nvCxnSpPr>
          <p:cNvPr id="47" name="Conexão reta unidirecional 46">
            <a:extLst>
              <a:ext uri="{FF2B5EF4-FFF2-40B4-BE49-F238E27FC236}">
                <a16:creationId xmlns:a16="http://schemas.microsoft.com/office/drawing/2014/main" id="{264E981F-E42F-CB6A-18BD-C08BD889D8AB}"/>
              </a:ext>
            </a:extLst>
          </p:cNvPr>
          <p:cNvCxnSpPr/>
          <p:nvPr/>
        </p:nvCxnSpPr>
        <p:spPr>
          <a:xfrm flipV="1">
            <a:off x="1955800" y="2484989"/>
            <a:ext cx="971421" cy="19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EDC4AC2D-85FF-0A6C-B606-1CB315BC4D80}"/>
              </a:ext>
            </a:extLst>
          </p:cNvPr>
          <p:cNvCxnSpPr>
            <a:cxnSpLocks/>
          </p:cNvCxnSpPr>
          <p:nvPr/>
        </p:nvCxnSpPr>
        <p:spPr>
          <a:xfrm>
            <a:off x="5484234" y="2040977"/>
            <a:ext cx="1057469" cy="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Conexão reta unidirecional 1">
            <a:extLst>
              <a:ext uri="{FF2B5EF4-FFF2-40B4-BE49-F238E27FC236}">
                <a16:creationId xmlns:a16="http://schemas.microsoft.com/office/drawing/2014/main" id="{574D107F-77E0-F76A-8D17-7000D8894033}"/>
              </a:ext>
            </a:extLst>
          </p:cNvPr>
          <p:cNvCxnSpPr>
            <a:cxnSpLocks/>
          </p:cNvCxnSpPr>
          <p:nvPr/>
        </p:nvCxnSpPr>
        <p:spPr>
          <a:xfrm flipV="1">
            <a:off x="3583473" y="2111764"/>
            <a:ext cx="1209869" cy="8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48D2BDA1-0AAC-7F62-3B5C-0344E08A6AFE}"/>
              </a:ext>
            </a:extLst>
          </p:cNvPr>
          <p:cNvCxnSpPr>
            <a:cxnSpLocks/>
          </p:cNvCxnSpPr>
          <p:nvPr/>
        </p:nvCxnSpPr>
        <p:spPr>
          <a:xfrm>
            <a:off x="7433295" y="1989140"/>
            <a:ext cx="1057469" cy="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85D1CF90-F1D4-51A0-2C93-1253072DA35F}"/>
              </a:ext>
            </a:extLst>
          </p:cNvPr>
          <p:cNvCxnSpPr>
            <a:cxnSpLocks/>
          </p:cNvCxnSpPr>
          <p:nvPr/>
        </p:nvCxnSpPr>
        <p:spPr>
          <a:xfrm>
            <a:off x="8926192" y="2839262"/>
            <a:ext cx="1057469" cy="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9D64F3DA-4163-BF6D-0AE3-9D1B9B89E9C2}"/>
              </a:ext>
            </a:extLst>
          </p:cNvPr>
          <p:cNvCxnSpPr>
            <a:cxnSpLocks/>
          </p:cNvCxnSpPr>
          <p:nvPr/>
        </p:nvCxnSpPr>
        <p:spPr>
          <a:xfrm>
            <a:off x="3104927" y="2880733"/>
            <a:ext cx="259184" cy="104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25C9AE24-6FC5-97E6-EAE4-BED92D23F261}"/>
              </a:ext>
            </a:extLst>
          </p:cNvPr>
          <p:cNvCxnSpPr>
            <a:cxnSpLocks/>
          </p:cNvCxnSpPr>
          <p:nvPr/>
        </p:nvCxnSpPr>
        <p:spPr>
          <a:xfrm>
            <a:off x="3073824" y="1310079"/>
            <a:ext cx="1959428" cy="264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1781FAFF-0A26-2D9A-6B28-65088CCB7DF6}"/>
              </a:ext>
            </a:extLst>
          </p:cNvPr>
          <p:cNvCxnSpPr>
            <a:cxnSpLocks/>
          </p:cNvCxnSpPr>
          <p:nvPr/>
        </p:nvCxnSpPr>
        <p:spPr>
          <a:xfrm flipH="1">
            <a:off x="7428111" y="3264324"/>
            <a:ext cx="51835" cy="45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83BA4BC9-877E-ECE3-D1B9-21E2B64ABF8C}"/>
              </a:ext>
            </a:extLst>
          </p:cNvPr>
          <p:cNvCxnSpPr>
            <a:cxnSpLocks/>
          </p:cNvCxnSpPr>
          <p:nvPr/>
        </p:nvCxnSpPr>
        <p:spPr>
          <a:xfrm flipV="1">
            <a:off x="7158559" y="4249449"/>
            <a:ext cx="1171510" cy="155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34A53352-0189-A81C-C851-170F8F276C62}"/>
              </a:ext>
            </a:extLst>
          </p:cNvPr>
          <p:cNvCxnSpPr>
            <a:cxnSpLocks/>
          </p:cNvCxnSpPr>
          <p:nvPr/>
        </p:nvCxnSpPr>
        <p:spPr>
          <a:xfrm flipV="1">
            <a:off x="9169823" y="4254632"/>
            <a:ext cx="1752081" cy="1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CC604940-9349-5E69-9BFA-302AF7CAA781}"/>
              </a:ext>
            </a:extLst>
          </p:cNvPr>
          <p:cNvCxnSpPr>
            <a:cxnSpLocks/>
          </p:cNvCxnSpPr>
          <p:nvPr/>
        </p:nvCxnSpPr>
        <p:spPr>
          <a:xfrm flipV="1">
            <a:off x="5354640" y="2875776"/>
            <a:ext cx="1" cy="260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14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C09CB-3B80-1579-0B0C-58D02A2E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1126803"/>
            <a:ext cx="9363986" cy="841248"/>
          </a:xfrm>
        </p:spPr>
        <p:txBody>
          <a:bodyPr>
            <a:normAutofit/>
          </a:bodyPr>
          <a:lstStyle/>
          <a:p>
            <a:r>
              <a:rPr lang="en-PT" sz="3200" dirty="0"/>
              <a:t>User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60215-99D1-DF2F-B382-A3889CDF3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39" y="1954923"/>
            <a:ext cx="9363986" cy="3993931"/>
          </a:xfrm>
        </p:spPr>
        <p:txBody>
          <a:bodyPr>
            <a:normAutofit/>
          </a:bodyPr>
          <a:lstStyle/>
          <a:p>
            <a:r>
              <a:rPr lang="en-PT" dirty="0"/>
              <a:t>- Os utlizadores requiridos nesta sessão de avaliação da aplicação foram escolhidos de forma a representar a população que irá utilizar o produto final. Como tal, as idades dos utilizadores testados estão compreendidas entre os 66 e os 90 anos e marioritariamente do sexo feminino.</a:t>
            </a:r>
          </a:p>
          <a:p>
            <a:r>
              <a:rPr lang="en-PT" dirty="0"/>
              <a:t>- Os utilizadores abordados foram familiares nossos assim como amigos destes últimos.</a:t>
            </a:r>
          </a:p>
          <a:p>
            <a:r>
              <a:rPr lang="en-PT" dirty="0"/>
              <a:t>- O teste teve como objetivo perceber a perspetiva dos utilizadores face à nossa aplicação em termos de como estes interagiriam com ela assim como a eficiencia com que realizaram as tarefas propostas.</a:t>
            </a:r>
          </a:p>
          <a:p>
            <a:r>
              <a:rPr lang="en-PT" dirty="0"/>
              <a:t>- Antes de qualquer teste, os utilizadores tiveram acesso a uma breve apresentação em relação à aplicação em estudo.</a:t>
            </a:r>
          </a:p>
          <a:p>
            <a:r>
              <a:rPr lang="en-PT" dirty="0"/>
              <a:t>- Já na fase de teste, os utilizadores foram convidados a realizar três das principais funcionalidades implementadas na aplicação. Os dados recolhidos foram a duração de cada tarefa, o numero total de cliques e os pedidos de ajuda.</a:t>
            </a:r>
          </a:p>
          <a:p>
            <a:r>
              <a:rPr lang="en-PT" dirty="0"/>
              <a:t>-Já depois do teste pedimos aos utilizadores para avaliarem a facilidade de utilização da aplicação e com que frequência a utilizariam numa escala de 1 a 5.</a:t>
            </a:r>
          </a:p>
          <a:p>
            <a:endParaRPr lang="en-P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8F633-A14B-F5FE-7055-F0EE271A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35282-7AB3-1B2A-9F4F-D87C3ADC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00841-D98B-7452-DEC6-50EC2F2E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6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1556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705D4-2A5C-5F3A-69BF-3F0EA5BE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37" y="1058870"/>
            <a:ext cx="9297725" cy="549213"/>
          </a:xfrm>
        </p:spPr>
        <p:txBody>
          <a:bodyPr>
            <a:normAutofit/>
          </a:bodyPr>
          <a:lstStyle/>
          <a:p>
            <a:r>
              <a:rPr lang="en-PT" sz="2400" dirty="0"/>
              <a:t>T</a:t>
            </a:r>
            <a:r>
              <a:rPr lang="en-GB" sz="2400" dirty="0"/>
              <a:t>a</a:t>
            </a:r>
            <a:r>
              <a:rPr lang="en-PT" sz="2400" dirty="0"/>
              <a:t>refa 1 – Realizar o desafio diário e aceder ao ecrã de contexto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A6DEE-190B-EEEC-4113-CB567D03B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39" y="1608083"/>
            <a:ext cx="9297725" cy="4288220"/>
          </a:xfrm>
        </p:spPr>
        <p:txBody>
          <a:bodyPr>
            <a:normAutofit/>
          </a:bodyPr>
          <a:lstStyle/>
          <a:p>
            <a:r>
              <a:rPr lang="pt-PT" b="1" dirty="0"/>
              <a:t>Tempo de conclusão da tarefa</a:t>
            </a:r>
            <a:br>
              <a:rPr lang="pt-PT" b="1" dirty="0"/>
            </a:br>
            <a:r>
              <a:rPr lang="pt-PT" b="1" dirty="0"/>
              <a:t>- I</a:t>
            </a:r>
            <a:r>
              <a:rPr lang="pt-PT" dirty="0"/>
              <a:t>ntervalo de confiança [158,07; 208,59]</a:t>
            </a:r>
            <a:br>
              <a:rPr lang="pt-PT" dirty="0"/>
            </a:br>
            <a:r>
              <a:rPr lang="pt-PT" b="1" dirty="0"/>
              <a:t>-</a:t>
            </a:r>
            <a:r>
              <a:rPr lang="pt-PT" dirty="0"/>
              <a:t>Tempo esperado : 120 segundos</a:t>
            </a:r>
            <a:br>
              <a:rPr lang="pt-PT" dirty="0"/>
            </a:br>
            <a:br>
              <a:rPr lang="pt-PT" dirty="0"/>
            </a:br>
            <a:r>
              <a:rPr lang="pt-PT" b="1" dirty="0"/>
              <a:t>Número total de cliques</a:t>
            </a:r>
            <a:br>
              <a:rPr lang="pt-PT" b="1" dirty="0"/>
            </a:br>
            <a:r>
              <a:rPr lang="pt-PT" b="1" dirty="0"/>
              <a:t>-</a:t>
            </a:r>
            <a:r>
              <a:rPr lang="pt-PT" dirty="0"/>
              <a:t> Intervalo de confiança [13,89; 18,33]</a:t>
            </a:r>
            <a:br>
              <a:rPr lang="pt-PT" dirty="0"/>
            </a:br>
            <a:r>
              <a:rPr lang="pt-PT" dirty="0"/>
              <a:t>- Número total esperado de cliques : 10</a:t>
            </a:r>
            <a:br>
              <a:rPr lang="pt-PT" dirty="0"/>
            </a:br>
            <a:br>
              <a:rPr lang="pt-PT" b="1" dirty="0"/>
            </a:br>
            <a:r>
              <a:rPr lang="pt-PT" b="1" dirty="0"/>
              <a:t>Pedidos de ajuda</a:t>
            </a:r>
            <a:br>
              <a:rPr lang="pt-PT" b="1" dirty="0"/>
            </a:br>
            <a:r>
              <a:rPr lang="pt-PT" b="1" dirty="0"/>
              <a:t>-</a:t>
            </a:r>
            <a:r>
              <a:rPr lang="pt-PT" dirty="0"/>
              <a:t> Intervalo de confiança [2,31; 5,01]</a:t>
            </a:r>
            <a:br>
              <a:rPr lang="pt-PT" dirty="0"/>
            </a:br>
            <a:r>
              <a:rPr lang="pt-PT" dirty="0"/>
              <a:t>- Ajudas esperadas: 2</a:t>
            </a:r>
            <a:endParaRPr lang="pt-PT" b="1" dirty="0"/>
          </a:p>
          <a:p>
            <a:r>
              <a:rPr lang="pt-PT" dirty="0" err="1"/>
              <a:t>Obs</a:t>
            </a:r>
            <a:r>
              <a:rPr lang="pt-PT" dirty="0"/>
              <a:t> : todas as tarefas têm uma estimativa de 95% </a:t>
            </a:r>
            <a:br>
              <a:rPr lang="pt-PT" dirty="0"/>
            </a:br>
            <a:r>
              <a:rPr lang="pt-PT" dirty="0"/>
              <a:t>de eficácia. Esta foi a tarefa mais complicada de realizar</a:t>
            </a:r>
            <a:br>
              <a:rPr lang="pt-PT" dirty="0"/>
            </a:br>
            <a:r>
              <a:rPr lang="pt-PT" dirty="0"/>
              <a:t>entre as 3 escolhidas.</a:t>
            </a:r>
          </a:p>
          <a:p>
            <a:endParaRPr lang="en-P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CC24F-D49C-9D5F-89F6-EAAC392A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4FD7F-F0FF-D54A-F02C-3232E90CF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67E6D-441A-D9EF-BDC4-36B45078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7</a:t>
            </a:fld>
            <a:endParaRPr lang="pt-PT" noProof="0"/>
          </a:p>
        </p:txBody>
      </p:sp>
      <p:pic>
        <p:nvPicPr>
          <p:cNvPr id="9" name="Picture 8" descr="A screenshot of a spreadsheet&#10;&#10;Description automatically generated">
            <a:extLst>
              <a:ext uri="{FF2B5EF4-FFF2-40B4-BE49-F238E27FC236}">
                <a16:creationId xmlns:a16="http://schemas.microsoft.com/office/drawing/2014/main" id="{E55ED74D-E908-AD1F-5E59-EA5866E4C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" r="612"/>
          <a:stretch/>
        </p:blipFill>
        <p:spPr>
          <a:xfrm>
            <a:off x="5749217" y="1828801"/>
            <a:ext cx="5078249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C851F1-E4FC-720F-BFD4-3B7C0A7E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861780"/>
            <a:ext cx="9265920" cy="841248"/>
          </a:xfrm>
        </p:spPr>
        <p:txBody>
          <a:bodyPr>
            <a:normAutofit/>
          </a:bodyPr>
          <a:lstStyle/>
          <a:p>
            <a:r>
              <a:rPr lang="en-PT" sz="3200" dirty="0"/>
              <a:t>Tarefa 2 – Aceitar um pedido de amizade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312E9-71D0-8385-DA3D-DCA13313E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1703028"/>
            <a:ext cx="9354820" cy="4067151"/>
          </a:xfrm>
        </p:spPr>
        <p:txBody>
          <a:bodyPr>
            <a:normAutofit/>
          </a:bodyPr>
          <a:lstStyle/>
          <a:p>
            <a:r>
              <a:rPr lang="en-GB" b="1" dirty="0"/>
              <a:t>Tempo de </a:t>
            </a:r>
            <a:r>
              <a:rPr lang="en-GB" b="1" dirty="0" err="1"/>
              <a:t>conclusão</a:t>
            </a:r>
            <a:r>
              <a:rPr lang="en-GB" b="1" dirty="0"/>
              <a:t> da </a:t>
            </a:r>
            <a:r>
              <a:rPr lang="en-GB" b="1" dirty="0" err="1"/>
              <a:t>tarefa</a:t>
            </a:r>
            <a:br>
              <a:rPr lang="en-GB" b="1" dirty="0"/>
            </a:br>
            <a:r>
              <a:rPr lang="en-GB" dirty="0"/>
              <a:t>-</a:t>
            </a:r>
            <a:r>
              <a:rPr lang="en-PT" dirty="0"/>
              <a:t> Intervalo de confiança [27,1; 33,5]</a:t>
            </a:r>
            <a:br>
              <a:rPr lang="en-GB" dirty="0"/>
            </a:br>
            <a:r>
              <a:rPr lang="en-GB" dirty="0"/>
              <a:t>- T</a:t>
            </a:r>
            <a:r>
              <a:rPr lang="en-PT" dirty="0"/>
              <a:t>empo esperado : 15 segundos</a:t>
            </a:r>
            <a:br>
              <a:rPr lang="en-PT" dirty="0"/>
            </a:br>
            <a:br>
              <a:rPr lang="en-PT" dirty="0"/>
            </a:br>
            <a:r>
              <a:rPr lang="en-PT" b="1" dirty="0"/>
              <a:t>Número total de cliques</a:t>
            </a:r>
            <a:br>
              <a:rPr lang="en-PT" b="1" dirty="0"/>
            </a:br>
            <a:r>
              <a:rPr lang="en-PT" dirty="0"/>
              <a:t>- Intervalo de confiança [3,85; 5,47]</a:t>
            </a:r>
            <a:br>
              <a:rPr lang="en-PT" dirty="0"/>
            </a:br>
            <a:r>
              <a:rPr lang="en-PT" dirty="0"/>
              <a:t>- Número total esperado de cliques : 10</a:t>
            </a:r>
            <a:br>
              <a:rPr lang="en-PT" dirty="0"/>
            </a:br>
            <a:br>
              <a:rPr lang="en-PT" b="1" dirty="0"/>
            </a:br>
            <a:r>
              <a:rPr lang="en-PT" b="1" dirty="0"/>
              <a:t>Pedidos de ajuda</a:t>
            </a:r>
            <a:br>
              <a:rPr lang="en-PT" b="1" dirty="0"/>
            </a:br>
            <a:r>
              <a:rPr lang="en-PT" dirty="0"/>
              <a:t>- Intervalo de confiança [0,54; 1,68]</a:t>
            </a:r>
            <a:br>
              <a:rPr lang="en-PT" dirty="0"/>
            </a:br>
            <a:r>
              <a:rPr lang="en-PT" dirty="0"/>
              <a:t>- Ajudas esperadas: 1</a:t>
            </a:r>
            <a:endParaRPr lang="en-PT" b="1" dirty="0"/>
          </a:p>
          <a:p>
            <a:r>
              <a:rPr lang="en-GB" dirty="0"/>
              <a:t>O</a:t>
            </a:r>
            <a:r>
              <a:rPr lang="en-PT" dirty="0"/>
              <a:t>bs : todas as tarefas têm uma estimativa de 95% </a:t>
            </a:r>
            <a:br>
              <a:rPr lang="en-PT" dirty="0"/>
            </a:br>
            <a:r>
              <a:rPr lang="en-PT" dirty="0"/>
              <a:t>de eficácia. A dificuldade desta tarefa foi mais fácil que a primeira no entanto foi mais dificul que a última.</a:t>
            </a:r>
          </a:p>
          <a:p>
            <a:endParaRPr lang="en-PT" dirty="0"/>
          </a:p>
          <a:p>
            <a:endParaRPr lang="en-P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BB045-73C4-F5EB-EF36-4A474504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FE580-69CC-6C81-FFAA-2B6DEAF86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29FAA-B489-0D2B-28B3-B457EDA2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8</a:t>
            </a:fld>
            <a:endParaRPr lang="pt-PT" noProof="0"/>
          </a:p>
        </p:txBody>
      </p:sp>
      <p:pic>
        <p:nvPicPr>
          <p:cNvPr id="9" name="Picture 8" descr="A screenshot of a spreadsheet&#10;&#10;Description automatically generated">
            <a:extLst>
              <a:ext uri="{FF2B5EF4-FFF2-40B4-BE49-F238E27FC236}">
                <a16:creationId xmlns:a16="http://schemas.microsoft.com/office/drawing/2014/main" id="{C4662DE2-943B-68BC-6BBC-B21C68AAF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0" y="1883696"/>
            <a:ext cx="5090160" cy="327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31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5623C5-28F1-3EDF-D83C-BFDEFFCC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9130619" cy="841248"/>
          </a:xfrm>
        </p:spPr>
        <p:txBody>
          <a:bodyPr>
            <a:normAutofit/>
          </a:bodyPr>
          <a:lstStyle/>
          <a:p>
            <a:r>
              <a:rPr lang="en-PT" sz="3200" dirty="0"/>
              <a:t>Tarefa 3 – Ver o ranking anual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1A9E3-833D-8F9A-B152-3A466F84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1694406"/>
            <a:ext cx="9130618" cy="4287294"/>
          </a:xfrm>
        </p:spPr>
        <p:txBody>
          <a:bodyPr>
            <a:normAutofit/>
          </a:bodyPr>
          <a:lstStyle/>
          <a:p>
            <a:r>
              <a:rPr lang="en-GB" b="1" dirty="0"/>
              <a:t>Tempo de </a:t>
            </a:r>
            <a:r>
              <a:rPr lang="en-GB" b="1" dirty="0" err="1"/>
              <a:t>conclusão</a:t>
            </a:r>
            <a:r>
              <a:rPr lang="en-GB" b="1" dirty="0"/>
              <a:t> da </a:t>
            </a:r>
            <a:r>
              <a:rPr lang="en-GB" b="1" dirty="0" err="1"/>
              <a:t>tarefa</a:t>
            </a:r>
            <a:br>
              <a:rPr lang="en-GB" b="1" dirty="0"/>
            </a:br>
            <a:r>
              <a:rPr lang="en-GB" dirty="0"/>
              <a:t>- </a:t>
            </a:r>
            <a:r>
              <a:rPr lang="en-PT" dirty="0"/>
              <a:t>Intervalo de confiança [23,42; 26,34]</a:t>
            </a:r>
            <a:br>
              <a:rPr lang="en-GB" dirty="0"/>
            </a:br>
            <a:r>
              <a:rPr lang="en-GB" dirty="0"/>
              <a:t>- T</a:t>
            </a:r>
            <a:r>
              <a:rPr lang="en-PT" dirty="0"/>
              <a:t>empo esperado : 10 segundos</a:t>
            </a:r>
            <a:br>
              <a:rPr lang="en-PT" dirty="0"/>
            </a:br>
            <a:br>
              <a:rPr lang="en-PT" dirty="0"/>
            </a:br>
            <a:r>
              <a:rPr lang="en-PT" b="1" dirty="0"/>
              <a:t>Númerototal de cliques</a:t>
            </a:r>
            <a:br>
              <a:rPr lang="en-PT" b="1" dirty="0"/>
            </a:br>
            <a:r>
              <a:rPr lang="en-PT" dirty="0"/>
              <a:t>- Intervalo de confiança [3,04; 4,28]</a:t>
            </a:r>
            <a:br>
              <a:rPr lang="en-PT" dirty="0"/>
            </a:br>
            <a:r>
              <a:rPr lang="en-PT" dirty="0"/>
              <a:t>- Número total esperado de cliques : 3</a:t>
            </a:r>
            <a:br>
              <a:rPr lang="en-PT" dirty="0"/>
            </a:br>
            <a:br>
              <a:rPr lang="en-PT" dirty="0"/>
            </a:br>
            <a:r>
              <a:rPr lang="en-PT" b="1" dirty="0"/>
              <a:t>Pedidos de ajuda</a:t>
            </a:r>
            <a:br>
              <a:rPr lang="en-PT" b="1" dirty="0"/>
            </a:br>
            <a:r>
              <a:rPr lang="en-PT" dirty="0"/>
              <a:t>- Intervalo de confiança [0; 0,49]</a:t>
            </a:r>
            <a:br>
              <a:rPr lang="en-PT" dirty="0"/>
            </a:br>
            <a:r>
              <a:rPr lang="en-PT" dirty="0"/>
              <a:t>- Ajudas esperadas: 0</a:t>
            </a:r>
            <a:br>
              <a:rPr lang="en-PT" dirty="0"/>
            </a:br>
            <a:br>
              <a:rPr lang="en-PT" dirty="0"/>
            </a:br>
            <a:r>
              <a:rPr lang="en-GB" dirty="0"/>
              <a:t>O</a:t>
            </a:r>
            <a:r>
              <a:rPr lang="en-PT" dirty="0"/>
              <a:t>bs : todas as tarefas têm uma estimativa de 95% </a:t>
            </a:r>
            <a:br>
              <a:rPr lang="en-PT" dirty="0"/>
            </a:br>
            <a:r>
              <a:rPr lang="en-PT" dirty="0"/>
              <a:t>de eficácia. Esta foi a tarefa mais simples de concluir entre as 3 escolhidas.</a:t>
            </a:r>
          </a:p>
          <a:p>
            <a:endParaRPr lang="en-P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3D7EA-C6D4-D658-39D3-53967DF4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96727-355C-63D2-FDDE-AA835E1B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2B30A-61CA-CFFC-CDBF-CDA43966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9</a:t>
            </a:fld>
            <a:endParaRPr lang="pt-PT" noProof="0"/>
          </a:p>
        </p:txBody>
      </p:sp>
      <p:pic>
        <p:nvPicPr>
          <p:cNvPr id="9" name="Picture 8" descr="A screenshot of a spreadsheet&#10;&#10;Description automatically generated">
            <a:extLst>
              <a:ext uri="{FF2B5EF4-FFF2-40B4-BE49-F238E27FC236}">
                <a16:creationId xmlns:a16="http://schemas.microsoft.com/office/drawing/2014/main" id="{969DBD8E-5CA6-85D2-4F6B-0942B703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199" y="1867944"/>
            <a:ext cx="5087061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021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1_TF10081922_Win32" id="{560789CD-51CA-4970-84D3-9D05758114A9}" vid="{169CAE8B-9EE2-4485-A71E-84B36948092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{D3930169-7679-4936-88B6-39B12D88ABAA}tf10081922_win32</Template>
  <TotalTime>1451</TotalTime>
  <Words>1163</Words>
  <Application>Microsoft Macintosh PowerPoint</Application>
  <PresentationFormat>Widescreen</PresentationFormat>
  <Paragraphs>79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Quire Sans Pro Light</vt:lpstr>
      <vt:lpstr>Tisa Offc Serif Pro</vt:lpstr>
      <vt:lpstr>Tema do Office</vt:lpstr>
      <vt:lpstr>MindWork</vt:lpstr>
      <vt:lpstr>Descrição da Ideia</vt:lpstr>
      <vt:lpstr>Part I – User and Task Analysis</vt:lpstr>
      <vt:lpstr>Part II – First Prototype and Heuristic Evaluation</vt:lpstr>
      <vt:lpstr>PowerPoint Presentation</vt:lpstr>
      <vt:lpstr>User Evaluation</vt:lpstr>
      <vt:lpstr>Tarefa 1 – Realizar o desafio diário e aceder ao ecrã de contexto</vt:lpstr>
      <vt:lpstr>Tarefa 2 – Aceitar um pedido de amizade</vt:lpstr>
      <vt:lpstr>Tarefa 3 – Ver o ranking anual</vt:lpstr>
      <vt:lpstr>Resultados e observação das estatísticas</vt:lpstr>
      <vt:lpstr>Conclusão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MindWork</dc:title>
  <dc:creator>Luis Relvas</dc:creator>
  <cp:lastModifiedBy>Eduardo Afonso Soares Ferreira Machado</cp:lastModifiedBy>
  <cp:revision>4</cp:revision>
  <dcterms:created xsi:type="dcterms:W3CDTF">2023-11-11T23:30:30Z</dcterms:created>
  <dcterms:modified xsi:type="dcterms:W3CDTF">2023-12-12T15:43:46Z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